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2"/>
  </p:normalViewPr>
  <p:slideViewPr>
    <p:cSldViewPr snapToObjects="1">
      <p:cViewPr varScale="1">
        <p:scale>
          <a:sx n="91" d="100"/>
          <a:sy n="91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F5A08-211B-4D37-A870-003CC5B3798F}" type="datetimeFigureOut">
              <a:rPr lang="it-IT" smtClean="0"/>
              <a:t>12/05/20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0BA9F-1BD3-482A-B879-EE99B1723A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51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198A3-6BD0-1345-BB48-4E51D4346A8E}" type="datetimeFigureOut">
              <a:rPr lang="it-IT" smtClean="0"/>
              <a:pPr/>
              <a:t>12/05/20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6865-0A5C-4946-9ED1-740E2A2631BD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 descr="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-1"/>
            <a:ext cx="9144000" cy="797513"/>
          </a:xfrm>
          <a:prstGeom prst="rect">
            <a:avLst/>
          </a:prstGeom>
        </p:spPr>
      </p:pic>
      <p:pic>
        <p:nvPicPr>
          <p:cNvPr id="8" name="Immagine 7" descr="salomon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5163425"/>
            <a:ext cx="2163936" cy="1694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fi.it/upload/sub/comunicazione/indicazioni_tirocini_a_distanza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E0EDF6FC-973F-4A0D-B521-7007EFA70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Autofit/>
          </a:bodyPr>
          <a:lstStyle/>
          <a:p>
            <a:r>
              <a:rPr lang="it-IT" sz="2800" b="1" dirty="0"/>
              <a:t>Corso di laurea magistrale</a:t>
            </a:r>
            <a:br>
              <a:rPr lang="it-IT" sz="2800" b="1" dirty="0"/>
            </a:br>
            <a:r>
              <a:rPr lang="it-IT" sz="2800" b="1" dirty="0"/>
              <a:t>«STRATEGIE DELLA COMUNICAZIONE PUBBLICA E POLITICA»</a:t>
            </a:r>
            <a:br>
              <a:rPr lang="it-IT" sz="2800" b="1" dirty="0"/>
            </a:br>
            <a:r>
              <a:rPr lang="it-IT" sz="2800" b="1" dirty="0"/>
              <a:t>GLI STAGE</a:t>
            </a:r>
            <a:br>
              <a:rPr lang="it-IT" sz="2800" b="1" dirty="0"/>
            </a:br>
            <a:r>
              <a:rPr lang="it-IT" sz="2800" b="1" dirty="0"/>
              <a:t>2020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210E15E0-03A7-48DE-A381-E2ECABBF85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3212976"/>
            <a:ext cx="8784976" cy="2425824"/>
          </a:xfrm>
        </p:spPr>
        <p:txBody>
          <a:bodyPr>
            <a:noAutofit/>
          </a:bodyPr>
          <a:lstStyle/>
          <a:p>
            <a:pPr algn="just"/>
            <a:r>
              <a:rPr lang="it-IT" sz="1600" dirty="0">
                <a:solidFill>
                  <a:schemeClr val="tx1"/>
                </a:solidFill>
              </a:rPr>
              <a:t>Cari Studenti e Studentesse,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Qui di seguito alcune indicazioni riassuntive per lo svolgimento degli stage, che derivano sia dal recepimento di quanto stabilito dall’Ateneo, sia da quanto reso possibile dalla Scuola di Scienze Politiche e dal nostro Corso di laurea.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Il contesto nel quale si inseriscono le informazioni che seguono è quello di </a:t>
            </a:r>
            <a:r>
              <a:rPr lang="it-IT" sz="1600" dirty="0" err="1">
                <a:solidFill>
                  <a:schemeClr val="tx1"/>
                </a:solidFill>
              </a:rPr>
              <a:t>lockdown</a:t>
            </a:r>
            <a:r>
              <a:rPr lang="it-IT" sz="1600" dirty="0">
                <a:solidFill>
                  <a:schemeClr val="tx1"/>
                </a:solidFill>
              </a:rPr>
              <a:t> (fase 2) a causa del COVID-19 e, come tale, potrebbero variare nei prossimi mesi, ma riteniamo ugualmente necessario darvi alcune indicazioni, che ci riserviamo di aggiornare all’emergere di nuovi fattori contestuali.</a:t>
            </a:r>
          </a:p>
          <a:p>
            <a:pPr algn="just"/>
            <a:r>
              <a:rPr lang="it-IT" sz="1600" dirty="0">
                <a:solidFill>
                  <a:schemeClr val="tx1"/>
                </a:solidFill>
              </a:rPr>
              <a:t>Siamo ancora una volta sicuri della vostra comprensione e collaborazione per superare, insieme, l’eccezionalità del momento e le relative difficoltà. Seguono delle indicazioni di massima e rimandiamo eventuali problematiche individuali alla disponibilità degli uffici, del Presidente, prof. Carlo Sorrentino e delle referenti stage (</a:t>
            </a:r>
            <a:r>
              <a:rPr lang="it-IT" sz="1600" dirty="0" err="1">
                <a:solidFill>
                  <a:schemeClr val="tx1"/>
                </a:solidFill>
              </a:rPr>
              <a:t>prof.sse</a:t>
            </a:r>
            <a:r>
              <a:rPr lang="it-IT" sz="1600" dirty="0">
                <a:solidFill>
                  <a:schemeClr val="tx1"/>
                </a:solidFill>
              </a:rPr>
              <a:t> Bulli e Materassi) del Corso di laurea. Grazie!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20BE9EAE-4007-4D1B-BE61-B37E586BB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3179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it-IT" dirty="0"/>
              <a:t>I principali destinatari delle informazioni che seguono: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7EADBC0C-3C9E-4FAA-ADB7-FEA8E2814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446449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Studenti al termine del loro percorso di studio che intendono laurearsi entro aprile 2021 e che hanno già iniziato lo stage, prima dell’emergenza COVID-19;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Studenti al termine del loro percorso di studio che intendono laurearsi entro aprile 2021 e non hanno ancora concordato lo stage.</a:t>
            </a:r>
          </a:p>
          <a:p>
            <a:pPr marL="0" indent="0" algn="just">
              <a:buNone/>
            </a:pPr>
            <a:r>
              <a:rPr lang="it-IT" dirty="0"/>
              <a:t>Per tutti gli altri, non trovandosi in una condizione di urgenza, il suggerimento è di aspettare ad attivarsi per lo stage, per vedere come evolve questa situazione e per avere maggiore possibilità di scelta. </a:t>
            </a:r>
          </a:p>
        </p:txBody>
      </p:sp>
    </p:spTree>
    <p:extLst>
      <p:ext uri="{BB962C8B-B14F-4D97-AF65-F5344CB8AC3E}">
        <p14:creationId xmlns:p14="http://schemas.microsoft.com/office/powerpoint/2010/main" val="336849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7AA572-1037-4950-9D9F-8EE21FCF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128" y="980728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1. Studenti al termine del loro percorso di studio che intendono laurearsi entro aprile 2021 e che hanno già iniziato lo stage, PRIMA dell’emergenza COVID-19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E870F6-CA79-4DE6-95EE-223C09F6F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492896"/>
            <a:ext cx="8147248" cy="373387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1800" b="1" dirty="0"/>
              <a:t>Se hai svolto il 70% (o più) </a:t>
            </a:r>
            <a:r>
              <a:rPr lang="it-IT" sz="1800" dirty="0"/>
              <a:t>delle ore totali (105 ore su 150), lo stage può considerarsi concluso, ma prima devi concordare con i tutor (aziendale e universitario) una prova di acquisizione delle competenze (da sostenere a distanza);</a:t>
            </a:r>
          </a:p>
          <a:p>
            <a:pPr algn="just"/>
            <a:r>
              <a:rPr lang="it-IT" sz="1800" b="1" dirty="0"/>
              <a:t>Se NON hai svolto almeno il 70% </a:t>
            </a:r>
            <a:r>
              <a:rPr lang="it-IT" sz="1800" dirty="0"/>
              <a:t>delle ore previste, le possibilità sono </a:t>
            </a:r>
            <a:r>
              <a:rPr lang="it-IT" sz="1800" b="1" dirty="0"/>
              <a:t>due</a:t>
            </a:r>
            <a:r>
              <a:rPr lang="it-IT" sz="1800" dirty="0"/>
              <a:t>:</a:t>
            </a:r>
          </a:p>
          <a:p>
            <a:pPr algn="just">
              <a:buAutoNum type="alphaLcParenR"/>
            </a:pPr>
            <a:r>
              <a:rPr lang="it-IT" sz="1800" dirty="0"/>
              <a:t>Se ti è possibile concludere lo stage avviato in modalità «a distanza», segui la procedura che trovi sul sito di Ateneo </a:t>
            </a:r>
            <a:r>
              <a:rPr lang="it-IT" sz="1600" dirty="0">
                <a:hlinkClick r:id="rId2"/>
              </a:rPr>
              <a:t>https://www.unifi.it/upload/sub/comunicazione/indicazioni_tirocini_a_distanza.pdf</a:t>
            </a:r>
            <a:r>
              <a:rPr lang="it-IT" sz="1600" dirty="0"/>
              <a:t>, </a:t>
            </a:r>
            <a:r>
              <a:rPr lang="it-IT" sz="1800" dirty="0"/>
              <a:t>fino al completamento delle ore;</a:t>
            </a:r>
          </a:p>
          <a:p>
            <a:pPr algn="just">
              <a:buAutoNum type="alphaLcParenR"/>
            </a:pPr>
            <a:r>
              <a:rPr lang="it-IT" sz="1800" dirty="0"/>
              <a:t>Se svolgevi un’attività che non è possibile svolgere a distanza (o sei impossibilitato a farlo), chiedi all’azienda ospitante e/o al docente di riferimento un’attività sostitutiva, di tipo compilativo. (Ad es. redigere un progetto di sviluppo futuro di un lavoro a cui avevi iniziato a collaborare, fare una ricerca online di materiali attinenti al tema di lavoro, etc.). In quest’ultimo caso, è necessaria comunque la prova finale di acquisizione delle competenze, da sostenere a distanza, predisposta dai tuoi tutor.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8090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7AA572-1037-4950-9D9F-8EE21FCF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2. Studenti al termine del loro percorso di studio che intendono laurearsi entro aprile 2021 e non hanno ancora concordato lo stage.</a:t>
            </a:r>
            <a:br>
              <a:rPr lang="it-IT" sz="2800" b="1" dirty="0">
                <a:solidFill>
                  <a:srgbClr val="FF0000"/>
                </a:solidFill>
              </a:rPr>
            </a:b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E870F6-CA79-4DE6-95EE-223C09F6F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60848"/>
            <a:ext cx="9036496" cy="489654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it-IT" sz="2600" b="1" dirty="0"/>
              <a:t>STAGE A DISTANZA: possono essere attivati regolarmente quei tirocini che si possono svolgere interamente a distanza, previo accordo con l’azienda ospitante che deve predisporre le necessarie attività e fornire allo studente la formazione necessaria e l’affiancamento (online) da parte del tutor aziendale. </a:t>
            </a:r>
            <a:r>
              <a:rPr lang="it-IT" sz="2600" dirty="0"/>
              <a:t>Lo studente può concordare in autonomia con un’azienda convenzionata con </a:t>
            </a:r>
            <a:r>
              <a:rPr lang="it-IT" sz="2600" dirty="0" err="1"/>
              <a:t>Unifi</a:t>
            </a:r>
            <a:r>
              <a:rPr lang="it-IT" sz="2600" dirty="0"/>
              <a:t> lo svolgimento di attività che non necessitano della presenza fisica nella struttura aziendale (ad es. gestione dei canali social, scrittura di comunicati stampa, svolgimento di interviste a distanza, collaborazione alla pianificazione di eventi/ progetti/ iniziative, etc.) e seguire il normale iter;</a:t>
            </a:r>
          </a:p>
          <a:p>
            <a:pPr algn="just"/>
            <a:r>
              <a:rPr lang="it-IT" sz="2600" b="1" dirty="0"/>
              <a:t>STAGE «INTERNI» AL DIPARTIMENTO DI SCIENZE POLITICHE E SOCIALI/ SCUOLA DI SCIENZE POLITICHE</a:t>
            </a:r>
            <a:r>
              <a:rPr lang="it-IT" sz="2600" dirty="0"/>
              <a:t>: in tal caso, lo studente può concordare una delle seguenti attività possibili:</a:t>
            </a:r>
          </a:p>
          <a:p>
            <a:pPr algn="just">
              <a:buAutoNum type="alphaLcParenR"/>
            </a:pPr>
            <a:r>
              <a:rPr lang="it-IT" sz="2600" b="1" dirty="0"/>
              <a:t>Svolgere</a:t>
            </a:r>
            <a:r>
              <a:rPr lang="it-IT" sz="2600" dirty="0"/>
              <a:t> uno stage a supporto delle strutture e delle attività di comunicazione istituzionale del Dipartimento o della Scuola o dei Corsi di Laurea;</a:t>
            </a:r>
          </a:p>
          <a:p>
            <a:pPr algn="just">
              <a:buAutoNum type="alphaLcParenR"/>
            </a:pPr>
            <a:r>
              <a:rPr lang="it-IT" sz="2600" b="1" dirty="0"/>
              <a:t>Svolgere</a:t>
            </a:r>
            <a:r>
              <a:rPr lang="it-IT" sz="2600" dirty="0"/>
              <a:t> uno stage «di ricerca», ovvero sotto la guida di uno o più docenti o di gruppi di ricerca, partecipare alla realizzazione di ricerche empiriche, collaborando nelle diverse fasi (es. impiego di varie metodologie di rilevazione, analisi e interpretazione dei dati raccolti, redazione di report di ricerca, etc.). Tale attività può essere anche funzionale al lavoro di tesi dello studente;</a:t>
            </a:r>
          </a:p>
          <a:p>
            <a:pPr algn="just">
              <a:buAutoNum type="alphaLcParenR"/>
            </a:pPr>
            <a:r>
              <a:rPr lang="it-IT" sz="2600" b="1" dirty="0"/>
              <a:t>Svolgere</a:t>
            </a:r>
            <a:r>
              <a:rPr lang="it-IT" sz="2600" dirty="0"/>
              <a:t> uno stage presso il Corso di laurea, ma in collaborazione con uno o più soggetti aziendali/associativi esterni, con i quali definire specifici progetti e per i quali realizzare attività attinenti alle strategie/obiettivi di comunicazione. </a:t>
            </a:r>
          </a:p>
          <a:p>
            <a:pPr marL="0" indent="0" algn="just">
              <a:buNone/>
            </a:pPr>
            <a:r>
              <a:rPr lang="it-IT" sz="2600" dirty="0"/>
              <a:t>Qualora la situazione lo consentisse, questa modalità di stage potrebbe essere svolta per parte del monte ore in sedi universitarie, parte presso le aziende/enti con cui si collabora.</a:t>
            </a:r>
          </a:p>
          <a:p>
            <a:pPr marL="0" indent="0" algn="just">
              <a:buNone/>
            </a:pPr>
            <a:r>
              <a:rPr lang="it-IT" sz="2600" dirty="0"/>
              <a:t>A supporto degli studenti che sceglieranno uno stage «interno», saranno previste alcune ore di formazione a distanza e un affiancamento di un tutor esperto, funzionali al loro inserimento nelle mansioni e nelle strutture ospitanti.</a:t>
            </a:r>
          </a:p>
          <a:p>
            <a:pPr marL="0" indent="0" algn="just">
              <a:buNone/>
            </a:pPr>
            <a:endParaRPr lang="it-IT" sz="2600" dirty="0"/>
          </a:p>
          <a:p>
            <a:pPr marL="0" indent="0" algn="just">
              <a:buNone/>
            </a:pPr>
            <a:r>
              <a:rPr lang="it-IT" sz="2800" dirty="0"/>
              <a:t>SI RICORDA CHE E' POSSIBILE COMUNQUE UNA "TERZA VIA", OVVERO RICHIEDERE AL CDL IL RICONOSCIMENTO DI ATTIVITÀ LAVORATIVE/VOLONTARIATO ATTINENTI AL PERCORSO FORMATIVO CHE LO STUDENTE PUÒ AVER SVOLTO IN PASSATO O SVOLGERE NEI </a:t>
            </a:r>
            <a:r>
              <a:rPr lang="it-IT" sz="2800"/>
              <a:t>PROSSIMI MESI.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2543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Unifi (1)</Template>
  <TotalTime>2</TotalTime>
  <Words>925</Words>
  <Application>Microsoft Macintosh PowerPoint</Application>
  <PresentationFormat>Presentazione su schermo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Corso di laurea magistrale «STRATEGIE DELLA COMUNICAZIONE PUBBLICA E POLITICA» GLI STAGE 2020</vt:lpstr>
      <vt:lpstr>I principali destinatari delle informazioni che seguono:</vt:lpstr>
      <vt:lpstr>1. Studenti al termine del loro percorso di studio che intendono laurearsi entro aprile 2021 e che hanno già iniziato lo stage, PRIMA dell’emergenza COVID-19</vt:lpstr>
      <vt:lpstr>2. Studenti al termine del loro percorso di studio che intendono laurearsi entro aprile 2021 e non hanno ancora concordato lo stage.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Letizia Materassi</dc:creator>
  <cp:lastModifiedBy>Microsoft Office User</cp:lastModifiedBy>
  <cp:revision>21</cp:revision>
  <dcterms:created xsi:type="dcterms:W3CDTF">2019-07-31T05:41:01Z</dcterms:created>
  <dcterms:modified xsi:type="dcterms:W3CDTF">2020-05-12T15:03:49Z</dcterms:modified>
</cp:coreProperties>
</file>